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2" r:id="rId4"/>
    <p:sldId id="264" r:id="rId5"/>
    <p:sldId id="265" r:id="rId6"/>
    <p:sldId id="266" r:id="rId7"/>
    <p:sldId id="268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04AAB-9FB9-4127-A95B-E3EB77A3171A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CA9A3-94D3-42DC-9CB8-4ADEA2A79E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520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solidFill>
                  <a:prstClr val="black"/>
                </a:solidFill>
                <a:cs typeface="Calibri"/>
              </a:rPr>
              <a:t>Toimintasuunnitelmapohja kaudelle 2021-2022</a:t>
            </a:r>
            <a:endParaRPr lang="fi-FI" dirty="0">
              <a:solidFill>
                <a:prstClr val="black"/>
              </a:solidFill>
            </a:endParaRPr>
          </a:p>
          <a:p>
            <a:pPr lvl="0">
              <a:defRPr/>
            </a:pPr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Toimintasuunnitelma sisältää arviointitaulukot, jotka vahvistavat varhaiskasvatusyksikön tavoitteiden toteutumisen systemaattista kehittävää arviointia.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lvl="0">
              <a:defRPr/>
            </a:pPr>
            <a:r>
              <a:rPr lang="fi-FI" dirty="0" smtClean="0"/>
              <a:t>Toimintasuunnitelma </a:t>
            </a:r>
            <a:r>
              <a:rPr lang="fi-FI" dirty="0"/>
              <a:t>pitää sisällään myös esiopetuksen toimintasuunnitelman. Ne yksiköt, joissa järjestetään esiopetusta, kirjaavat esiopetuksen osuuden </a:t>
            </a:r>
            <a:r>
              <a:rPr lang="fi-FI" dirty="0" smtClean="0"/>
              <a:t>toimintasuunnitelmaan </a:t>
            </a:r>
            <a:r>
              <a:rPr lang="fi-FI" dirty="0"/>
              <a:t>omiksi </a:t>
            </a:r>
            <a:r>
              <a:rPr lang="fi-FI" dirty="0" smtClean="0"/>
              <a:t>sivuikseen tai otsikoilla erotellen. </a:t>
            </a:r>
            <a:r>
              <a:rPr lang="fi-FI" b="0" dirty="0"/>
              <a:t>Esiopetuksen osuudessa </a:t>
            </a:r>
            <a:r>
              <a:rPr lang="fi-FI" b="0" dirty="0" smtClean="0"/>
              <a:t>noudatetaan esiopetuksen opetussuunnitelmaa </a:t>
            </a:r>
            <a:r>
              <a:rPr lang="fi-FI" b="0" dirty="0"/>
              <a:t>ja </a:t>
            </a:r>
            <a:r>
              <a:rPr lang="fi-FI" b="0" dirty="0" smtClean="0"/>
              <a:t>perusteita. Kaksivuotisen esiopetus</a:t>
            </a:r>
            <a:r>
              <a:rPr lang="fi-FI" b="0" baseline="0" dirty="0" smtClean="0"/>
              <a:t>kokeilun osio voidaan liittää esiopetuksen sivuille otsikoilla erotellen. Tässä osiossa noudatetaan kaksivuotisen esiopetuskokeilun opetussuunnitelmaa.   </a:t>
            </a:r>
            <a:endParaRPr lang="fi-FI" b="0" dirty="0"/>
          </a:p>
          <a:p>
            <a:pPr lvl="0">
              <a:defRPr/>
            </a:pPr>
            <a:endParaRPr lang="fi-FI" dirty="0"/>
          </a:p>
          <a:p>
            <a:pPr lvl="0">
              <a:defRPr/>
            </a:pPr>
            <a:r>
              <a:rPr lang="fi-FI" dirty="0"/>
              <a:t>Lisäksi esiopetuksessa laaditaan perusopetuksen alkuopetuksen kanssa Yhdessä oppimisen suunnitelma. </a:t>
            </a:r>
          </a:p>
          <a:p>
            <a:pPr lvl="0">
              <a:defRPr/>
            </a:pPr>
            <a:endParaRPr lang="fi-FI" dirty="0"/>
          </a:p>
          <a:p>
            <a:pPr lvl="0">
              <a:defRPr/>
            </a:pPr>
            <a:endParaRPr lang="fi-FI" dirty="0"/>
          </a:p>
          <a:p>
            <a:endParaRPr lang="fi-FI" sz="800" dirty="0"/>
          </a:p>
          <a:p>
            <a:pPr lvl="0"/>
            <a:endParaRPr lang="fi-FI" dirty="0">
              <a:solidFill>
                <a:prstClr val="black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424DF-F896-43CE-BBF9-D6BF887BFF7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296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Seuraavaksi esitellään toimintasuunnitelman sivut</a:t>
            </a:r>
            <a:r>
              <a:rPr lang="fi-FI" baseline="0" dirty="0" smtClean="0"/>
              <a:t> ja ohjeet niiden täyttämiseen.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Tämä on toimintasuunnitelman</a:t>
            </a:r>
            <a:r>
              <a:rPr lang="fi-FI" baseline="0" dirty="0" smtClean="0"/>
              <a:t> sivu 1. Tähän</a:t>
            </a:r>
            <a:r>
              <a:rPr lang="fi-FI" dirty="0" smtClean="0"/>
              <a:t> </a:t>
            </a:r>
            <a:r>
              <a:rPr lang="fi-FI" dirty="0"/>
              <a:t>kirjataan </a:t>
            </a:r>
            <a:r>
              <a:rPr lang="fi-FI" dirty="0" smtClean="0"/>
              <a:t>lyhyesti</a:t>
            </a:r>
            <a:r>
              <a:rPr lang="fi-FI" baseline="0" dirty="0" smtClean="0"/>
              <a:t> toimintakulttuurin keskeiset periaatteet eli se,  </a:t>
            </a:r>
            <a:r>
              <a:rPr lang="fi-FI" dirty="0" smtClean="0"/>
              <a:t>miten </a:t>
            </a:r>
            <a:r>
              <a:rPr lang="fi-FI" dirty="0"/>
              <a:t>juuri meidän yksikössä halutaan toimia yhdessä lasten kanssa. </a:t>
            </a:r>
            <a:r>
              <a:rPr lang="fi-FI" dirty="0" smtClean="0"/>
              <a:t>Jolleivat</a:t>
            </a:r>
            <a:r>
              <a:rPr lang="fi-FI" baseline="0" dirty="0" smtClean="0"/>
              <a:t> kaikki otsikot mahdu yhdelle sivulle, voi lisätä toisen toimintakulttuuria koskevan sivun. </a:t>
            </a:r>
          </a:p>
          <a:p>
            <a:endParaRPr lang="fi-FI" baseline="0" dirty="0" smtClean="0"/>
          </a:p>
          <a:p>
            <a:r>
              <a:rPr lang="fi-FI" dirty="0" smtClean="0"/>
              <a:t>Huomioi</a:t>
            </a:r>
            <a:r>
              <a:rPr lang="fi-FI" baseline="0" dirty="0" smtClean="0"/>
              <a:t> myös Helsingin vasun s. 23 , kun pohditte toimintakulttuuria.</a:t>
            </a:r>
            <a:endParaRPr lang="fi-FI" dirty="0"/>
          </a:p>
          <a:p>
            <a:endParaRPr lang="fi-FI" dirty="0">
              <a:solidFill>
                <a:srgbClr val="002060"/>
              </a:solidFill>
            </a:endParaRPr>
          </a:p>
          <a:p>
            <a:r>
              <a:rPr lang="fi-FI" dirty="0"/>
              <a:t>Esiopetuksen toimintakulttuurista tehdään oma </a:t>
            </a:r>
            <a:r>
              <a:rPr lang="fi-FI" dirty="0" smtClean="0"/>
              <a:t>sivu.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1424DF-F896-43CE-BBF9-D6BF887BFF7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23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Seuraavaksi esitellään toimintasuunnitelman sivut</a:t>
            </a:r>
            <a:r>
              <a:rPr lang="fi-FI" baseline="0" dirty="0" smtClean="0"/>
              <a:t> ja ohjeet niiden täyttämiseen.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Tämä on toimintasuunnitelman</a:t>
            </a:r>
            <a:r>
              <a:rPr lang="fi-FI" baseline="0" dirty="0" smtClean="0"/>
              <a:t> sivu 1. Tähän</a:t>
            </a:r>
            <a:r>
              <a:rPr lang="fi-FI" dirty="0" smtClean="0"/>
              <a:t> </a:t>
            </a:r>
            <a:r>
              <a:rPr lang="fi-FI" dirty="0"/>
              <a:t>kirjataan </a:t>
            </a:r>
            <a:r>
              <a:rPr lang="fi-FI" dirty="0" smtClean="0"/>
              <a:t>lyhyesti</a:t>
            </a:r>
            <a:r>
              <a:rPr lang="fi-FI" baseline="0" dirty="0" smtClean="0"/>
              <a:t> toimintakulttuurin keskeiset periaatteet eli se,  </a:t>
            </a:r>
            <a:r>
              <a:rPr lang="fi-FI" dirty="0" smtClean="0"/>
              <a:t>miten </a:t>
            </a:r>
            <a:r>
              <a:rPr lang="fi-FI" dirty="0"/>
              <a:t>juuri meidän yksikössä halutaan toimia yhdessä lasten kanssa. </a:t>
            </a:r>
            <a:r>
              <a:rPr lang="fi-FI" dirty="0" smtClean="0"/>
              <a:t>Jolleivat</a:t>
            </a:r>
            <a:r>
              <a:rPr lang="fi-FI" baseline="0" dirty="0" smtClean="0"/>
              <a:t> kaikki otsikot mahdu yhdelle sivulle, voi lisätä toisen toimintakulttuuria koskevan sivun. </a:t>
            </a:r>
          </a:p>
          <a:p>
            <a:endParaRPr lang="fi-FI" baseline="0" dirty="0" smtClean="0"/>
          </a:p>
          <a:p>
            <a:r>
              <a:rPr lang="fi-FI" dirty="0" smtClean="0"/>
              <a:t>Huomioi</a:t>
            </a:r>
            <a:r>
              <a:rPr lang="fi-FI" baseline="0" dirty="0" smtClean="0"/>
              <a:t> myös Helsingin vasun s. 23 , kun pohditte toimintakulttuuria.</a:t>
            </a:r>
            <a:endParaRPr lang="fi-FI" dirty="0"/>
          </a:p>
          <a:p>
            <a:endParaRPr lang="fi-FI" dirty="0">
              <a:solidFill>
                <a:srgbClr val="002060"/>
              </a:solidFill>
            </a:endParaRPr>
          </a:p>
          <a:p>
            <a:r>
              <a:rPr lang="fi-FI" dirty="0"/>
              <a:t>Esiopetuksen toimintakulttuurista tehdään oma </a:t>
            </a:r>
            <a:r>
              <a:rPr lang="fi-FI" dirty="0" smtClean="0"/>
              <a:t>sivu.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1424DF-F896-43CE-BBF9-D6BF887BFF7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309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Seuraavaksi esitellään toimintasuunnitelman sivut</a:t>
            </a:r>
            <a:r>
              <a:rPr lang="fi-FI" baseline="0" dirty="0" smtClean="0"/>
              <a:t> ja ohjeet niiden täyttämiseen.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Tämä on toimintasuunnitelman</a:t>
            </a:r>
            <a:r>
              <a:rPr lang="fi-FI" baseline="0" dirty="0" smtClean="0"/>
              <a:t> sivu 1. Tähän</a:t>
            </a:r>
            <a:r>
              <a:rPr lang="fi-FI" dirty="0" smtClean="0"/>
              <a:t> </a:t>
            </a:r>
            <a:r>
              <a:rPr lang="fi-FI" dirty="0"/>
              <a:t>kirjataan </a:t>
            </a:r>
            <a:r>
              <a:rPr lang="fi-FI" dirty="0" smtClean="0"/>
              <a:t>lyhyesti</a:t>
            </a:r>
            <a:r>
              <a:rPr lang="fi-FI" baseline="0" dirty="0" smtClean="0"/>
              <a:t> toimintakulttuurin keskeiset periaatteet eli se,  </a:t>
            </a:r>
            <a:r>
              <a:rPr lang="fi-FI" dirty="0" smtClean="0"/>
              <a:t>miten </a:t>
            </a:r>
            <a:r>
              <a:rPr lang="fi-FI" dirty="0"/>
              <a:t>juuri meidän yksikössä halutaan toimia yhdessä lasten kanssa. </a:t>
            </a:r>
            <a:r>
              <a:rPr lang="fi-FI" dirty="0" smtClean="0"/>
              <a:t>Jolleivat</a:t>
            </a:r>
            <a:r>
              <a:rPr lang="fi-FI" baseline="0" dirty="0" smtClean="0"/>
              <a:t> kaikki otsikot mahdu yhdelle sivulle, voi lisätä toisen toimintakulttuuria koskevan sivun. </a:t>
            </a:r>
          </a:p>
          <a:p>
            <a:endParaRPr lang="fi-FI" baseline="0" dirty="0" smtClean="0"/>
          </a:p>
          <a:p>
            <a:r>
              <a:rPr lang="fi-FI" dirty="0" smtClean="0"/>
              <a:t>Huomioi</a:t>
            </a:r>
            <a:r>
              <a:rPr lang="fi-FI" baseline="0" dirty="0" smtClean="0"/>
              <a:t> myös Helsingin vasun s. 23 , kun pohditte toimintakulttuuria.</a:t>
            </a:r>
            <a:endParaRPr lang="fi-FI" dirty="0"/>
          </a:p>
          <a:p>
            <a:endParaRPr lang="fi-FI" dirty="0">
              <a:solidFill>
                <a:srgbClr val="002060"/>
              </a:solidFill>
            </a:endParaRPr>
          </a:p>
          <a:p>
            <a:r>
              <a:rPr lang="fi-FI" dirty="0"/>
              <a:t>Esiopetuksen toimintakulttuurista tehdään oma </a:t>
            </a:r>
            <a:r>
              <a:rPr lang="fi-FI" dirty="0" smtClean="0"/>
              <a:t>sivu.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1424DF-F896-43CE-BBF9-D6BF887BFF7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541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Seuraavaksi esitellään toimintasuunnitelman sivut</a:t>
            </a:r>
            <a:r>
              <a:rPr lang="fi-FI" baseline="0" dirty="0" smtClean="0"/>
              <a:t> ja ohjeet niiden täyttämiseen.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Tämä on toimintasuunnitelman</a:t>
            </a:r>
            <a:r>
              <a:rPr lang="fi-FI" baseline="0" dirty="0" smtClean="0"/>
              <a:t> sivu 1. Tähän</a:t>
            </a:r>
            <a:r>
              <a:rPr lang="fi-FI" dirty="0" smtClean="0"/>
              <a:t> </a:t>
            </a:r>
            <a:r>
              <a:rPr lang="fi-FI" dirty="0"/>
              <a:t>kirjataan </a:t>
            </a:r>
            <a:r>
              <a:rPr lang="fi-FI" dirty="0" smtClean="0"/>
              <a:t>lyhyesti</a:t>
            </a:r>
            <a:r>
              <a:rPr lang="fi-FI" baseline="0" dirty="0" smtClean="0"/>
              <a:t> toimintakulttuurin keskeiset periaatteet eli se,  </a:t>
            </a:r>
            <a:r>
              <a:rPr lang="fi-FI" dirty="0" smtClean="0"/>
              <a:t>miten </a:t>
            </a:r>
            <a:r>
              <a:rPr lang="fi-FI" dirty="0"/>
              <a:t>juuri meidän yksikössä halutaan toimia yhdessä lasten kanssa. </a:t>
            </a:r>
            <a:r>
              <a:rPr lang="fi-FI" dirty="0" smtClean="0"/>
              <a:t>Jolleivat</a:t>
            </a:r>
            <a:r>
              <a:rPr lang="fi-FI" baseline="0" dirty="0" smtClean="0"/>
              <a:t> kaikki otsikot mahdu yhdelle sivulle, voi lisätä toisen toimintakulttuuria koskevan sivun. </a:t>
            </a:r>
          </a:p>
          <a:p>
            <a:endParaRPr lang="fi-FI" baseline="0" dirty="0" smtClean="0"/>
          </a:p>
          <a:p>
            <a:r>
              <a:rPr lang="fi-FI" dirty="0" smtClean="0"/>
              <a:t>Huomioi</a:t>
            </a:r>
            <a:r>
              <a:rPr lang="fi-FI" baseline="0" dirty="0" smtClean="0"/>
              <a:t> myös Helsingin vasun s. 23 , kun pohditte toimintakulttuuria.</a:t>
            </a:r>
            <a:endParaRPr lang="fi-FI" dirty="0"/>
          </a:p>
          <a:p>
            <a:endParaRPr lang="fi-FI" dirty="0">
              <a:solidFill>
                <a:srgbClr val="002060"/>
              </a:solidFill>
            </a:endParaRPr>
          </a:p>
          <a:p>
            <a:r>
              <a:rPr lang="fi-FI" dirty="0"/>
              <a:t>Esiopetuksen toimintakulttuurista tehdään oma </a:t>
            </a:r>
            <a:r>
              <a:rPr lang="fi-FI" dirty="0" smtClean="0"/>
              <a:t>sivu.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1424DF-F896-43CE-BBF9-D6BF887BFF7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74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Seuraavaksi esitellään toimintasuunnitelman sivut</a:t>
            </a:r>
            <a:r>
              <a:rPr lang="fi-FI" baseline="0" dirty="0" smtClean="0"/>
              <a:t> ja ohjeet niiden täyttämiseen.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Tämä on toimintasuunnitelman</a:t>
            </a:r>
            <a:r>
              <a:rPr lang="fi-FI" baseline="0" dirty="0" smtClean="0"/>
              <a:t> sivu 1. Tähän</a:t>
            </a:r>
            <a:r>
              <a:rPr lang="fi-FI" dirty="0" smtClean="0"/>
              <a:t> </a:t>
            </a:r>
            <a:r>
              <a:rPr lang="fi-FI" dirty="0"/>
              <a:t>kirjataan </a:t>
            </a:r>
            <a:r>
              <a:rPr lang="fi-FI" dirty="0" smtClean="0"/>
              <a:t>lyhyesti</a:t>
            </a:r>
            <a:r>
              <a:rPr lang="fi-FI" baseline="0" dirty="0" smtClean="0"/>
              <a:t> toimintakulttuurin keskeiset periaatteet eli se,  </a:t>
            </a:r>
            <a:r>
              <a:rPr lang="fi-FI" dirty="0" smtClean="0"/>
              <a:t>miten </a:t>
            </a:r>
            <a:r>
              <a:rPr lang="fi-FI" dirty="0"/>
              <a:t>juuri meidän yksikössä halutaan toimia yhdessä lasten kanssa. </a:t>
            </a:r>
            <a:r>
              <a:rPr lang="fi-FI" dirty="0" smtClean="0"/>
              <a:t>Jolleivat</a:t>
            </a:r>
            <a:r>
              <a:rPr lang="fi-FI" baseline="0" dirty="0" smtClean="0"/>
              <a:t> kaikki otsikot mahdu yhdelle sivulle, voi lisätä toisen toimintakulttuuria koskevan sivun. </a:t>
            </a:r>
          </a:p>
          <a:p>
            <a:endParaRPr lang="fi-FI" baseline="0" dirty="0" smtClean="0"/>
          </a:p>
          <a:p>
            <a:r>
              <a:rPr lang="fi-FI" dirty="0" smtClean="0"/>
              <a:t>Huomioi</a:t>
            </a:r>
            <a:r>
              <a:rPr lang="fi-FI" baseline="0" dirty="0" smtClean="0"/>
              <a:t> myös Helsingin vasun s. 23 , kun pohditte toimintakulttuuria.</a:t>
            </a:r>
            <a:endParaRPr lang="fi-FI" dirty="0"/>
          </a:p>
          <a:p>
            <a:endParaRPr lang="fi-FI" dirty="0">
              <a:solidFill>
                <a:srgbClr val="002060"/>
              </a:solidFill>
            </a:endParaRPr>
          </a:p>
          <a:p>
            <a:r>
              <a:rPr lang="fi-FI" dirty="0"/>
              <a:t>Esiopetuksen toimintakulttuurista tehdään oma </a:t>
            </a:r>
            <a:r>
              <a:rPr lang="fi-FI" dirty="0" smtClean="0"/>
              <a:t>sivu.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1424DF-F896-43CE-BBF9-D6BF887BFF7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650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Seuraavaksi esitellään toimintasuunnitelman sivut</a:t>
            </a:r>
            <a:r>
              <a:rPr lang="fi-FI" baseline="0" dirty="0" smtClean="0"/>
              <a:t> ja ohjeet niiden täyttämiseen.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Tämä on toimintasuunnitelman</a:t>
            </a:r>
            <a:r>
              <a:rPr lang="fi-FI" baseline="0" dirty="0" smtClean="0"/>
              <a:t> sivu 1. Tähän</a:t>
            </a:r>
            <a:r>
              <a:rPr lang="fi-FI" dirty="0" smtClean="0"/>
              <a:t> </a:t>
            </a:r>
            <a:r>
              <a:rPr lang="fi-FI" dirty="0"/>
              <a:t>kirjataan </a:t>
            </a:r>
            <a:r>
              <a:rPr lang="fi-FI" dirty="0" smtClean="0"/>
              <a:t>lyhyesti</a:t>
            </a:r>
            <a:r>
              <a:rPr lang="fi-FI" baseline="0" dirty="0" smtClean="0"/>
              <a:t> toimintakulttuurin keskeiset periaatteet eli se,  </a:t>
            </a:r>
            <a:r>
              <a:rPr lang="fi-FI" dirty="0" smtClean="0"/>
              <a:t>miten </a:t>
            </a:r>
            <a:r>
              <a:rPr lang="fi-FI" dirty="0"/>
              <a:t>juuri meidän yksikössä halutaan toimia yhdessä lasten kanssa. </a:t>
            </a:r>
            <a:r>
              <a:rPr lang="fi-FI" dirty="0" smtClean="0"/>
              <a:t>Jolleivat</a:t>
            </a:r>
            <a:r>
              <a:rPr lang="fi-FI" baseline="0" dirty="0" smtClean="0"/>
              <a:t> kaikki otsikot mahdu yhdelle sivulle, voi lisätä toisen toimintakulttuuria koskevan sivun. </a:t>
            </a:r>
          </a:p>
          <a:p>
            <a:endParaRPr lang="fi-FI" baseline="0" dirty="0" smtClean="0"/>
          </a:p>
          <a:p>
            <a:r>
              <a:rPr lang="fi-FI" dirty="0" smtClean="0"/>
              <a:t>Huomioi</a:t>
            </a:r>
            <a:r>
              <a:rPr lang="fi-FI" baseline="0" dirty="0" smtClean="0"/>
              <a:t> myös Helsingin vasun s. 23 , kun pohditte toimintakulttuuria.</a:t>
            </a:r>
            <a:endParaRPr lang="fi-FI" dirty="0"/>
          </a:p>
          <a:p>
            <a:endParaRPr lang="fi-FI" dirty="0">
              <a:solidFill>
                <a:srgbClr val="002060"/>
              </a:solidFill>
            </a:endParaRPr>
          </a:p>
          <a:p>
            <a:r>
              <a:rPr lang="fi-FI" dirty="0"/>
              <a:t>Esiopetuksen toimintakulttuurista tehdään oma </a:t>
            </a:r>
            <a:r>
              <a:rPr lang="fi-FI" dirty="0" smtClean="0"/>
              <a:t>sivu.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1424DF-F896-43CE-BBF9-D6BF887BFF7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800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21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950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123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0AAC5-D7EC-4421-B325-2B9A0932C38C}" type="datetime1">
              <a:rPr lang="fi-FI" smtClean="0"/>
              <a:t>24.9.2021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Toimintasuunnitelma 2021-2022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EB49D-0C93-497F-BC9C-13B0778369C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83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8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35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64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157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65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200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744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822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3BD41-33DA-47C4-846B-0CC794AA378C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449BC-6671-43AB-A16F-85455074B7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277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solidFill>
            <a:srgbClr val="00FFCC"/>
          </a:solidFill>
        </p:spPr>
        <p:txBody>
          <a:bodyPr/>
          <a:lstStyle/>
          <a:p>
            <a:pPr algn="ctr"/>
            <a:r>
              <a:rPr lang="fi-FI" sz="4800" dirty="0">
                <a:latin typeface="Arial" panose="020B0604020202020204" pitchFamily="34" charset="0"/>
                <a:cs typeface="Arial" panose="020B0604020202020204" pitchFamily="34" charset="0"/>
              </a:rPr>
              <a:t>Toimintasuunnitelma 2021-2022</a:t>
            </a:r>
            <a:r>
              <a:rPr lang="fi-FI" sz="5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5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smtClean="0">
                <a:latin typeface="Arial" panose="020B0604020202020204" pitchFamily="34" charset="0"/>
                <a:cs typeface="Arial" panose="020B0604020202020204" pitchFamily="34" charset="0"/>
              </a:rPr>
              <a:t>Oulunkylän englanninkielinen päiväkoti</a:t>
            </a:r>
            <a:r>
              <a:rPr lang="fi-FI" sz="4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4294967295"/>
          </p:nvPr>
        </p:nvSpPr>
        <p:spPr>
          <a:xfrm>
            <a:off x="1482725" y="5002213"/>
            <a:ext cx="10709275" cy="590550"/>
          </a:xfrm>
        </p:spPr>
        <p:txBody>
          <a:bodyPr>
            <a:normAutofit/>
          </a:bodyPr>
          <a:lstStyle/>
          <a:p>
            <a:r>
              <a:rPr lang="fi-FI" sz="2000" b="0" dirty="0">
                <a:latin typeface="Arial" panose="020B0604020202020204" pitchFamily="34" charset="0"/>
                <a:cs typeface="Arial" panose="020B0604020202020204" pitchFamily="34" charset="0"/>
              </a:rPr>
              <a:t>Hyväksytty: </a:t>
            </a:r>
            <a:r>
              <a:rPr lang="fi-FI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pvm</a:t>
            </a:r>
            <a:endParaRPr lang="fi-FI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xmlns="" id="{132F3042-E1ED-4F63-931A-2C7A18D55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8224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00D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Yksikön toimintakulttuuri </a:t>
            </a:r>
          </a:p>
        </p:txBody>
      </p:sp>
      <p:sp>
        <p:nvSpPr>
          <p:cNvPr id="10" name="Sisällön paikkamerkki 9"/>
          <p:cNvSpPr>
            <a:spLocks noGrp="1"/>
          </p:cNvSpPr>
          <p:nvPr>
            <p:ph sz="half" idx="2"/>
          </p:nvPr>
        </p:nvSpPr>
        <p:spPr>
          <a:xfrm>
            <a:off x="4982073" y="1304342"/>
            <a:ext cx="660532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F3497F23-37D2-4BBE-9F68-A9F41A90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Toimintasuunnitelma 2021-2022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F97C2C26-5CF0-4D99-8C6A-72EA9CC5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98786F-F955-487D-B720-0C6F14D9C1B4}" type="slidenum">
              <a:rPr kumimoji="0" lang="fi-FI" sz="13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sz="half" idx="1"/>
          </p:nvPr>
        </p:nvSpPr>
        <p:spPr>
          <a:xfrm>
            <a:off x="838200" y="1042737"/>
            <a:ext cx="10515600" cy="5134226"/>
          </a:xfrm>
        </p:spPr>
        <p:txBody>
          <a:bodyPr>
            <a:normAutofit lnSpcReduction="10000"/>
          </a:bodyPr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fi-FI" sz="1800" dirty="0">
                <a:solidFill>
                  <a:srgbClr val="0000BF"/>
                </a:solidFill>
                <a:latin typeface="Arial" panose="020B0604020202020204"/>
                <a:ea typeface="+mn-lt"/>
                <a:cs typeface="Arial" panose="020B0604020202020204"/>
              </a:rPr>
              <a:t>Vuorovaikutus ja ilmapiiri </a:t>
            </a:r>
            <a:endParaRPr lang="fi-FI" sz="1800" dirty="0" smtClean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fi-FI" sz="1800" dirty="0">
                <a:solidFill>
                  <a:srgbClr val="0000BF"/>
                </a:solidFill>
                <a:latin typeface="Arial" panose="020B0604020202020204"/>
                <a:ea typeface="+mn-lt"/>
                <a:cs typeface="Arial" panose="020B0604020202020204"/>
              </a:rPr>
              <a:t>Osallisuus, yhdenvertaisuus ja tasa-arvo </a:t>
            </a:r>
            <a:endParaRPr lang="fi-FI" sz="1800" dirty="0" smtClean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cs typeface="Arial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fi-FI" sz="1800" dirty="0">
                <a:solidFill>
                  <a:srgbClr val="0000BF"/>
                </a:solidFill>
                <a:latin typeface="Arial" panose="020B0604020202020204"/>
                <a:ea typeface="+mn-lt"/>
                <a:cs typeface="Arial" panose="020B0604020202020204"/>
              </a:rPr>
              <a:t>Kulttuurinen moninaisuus ja kielitietoisuus </a:t>
            </a:r>
            <a:endParaRPr lang="fi-FI" sz="1800" dirty="0" smtClean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cs typeface="Arial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fi-FI" sz="1800" dirty="0">
                <a:solidFill>
                  <a:srgbClr val="0000BF"/>
                </a:solidFill>
                <a:latin typeface="Arial" panose="020B0604020202020204"/>
                <a:ea typeface="+mn-lt"/>
                <a:cs typeface="Arial" panose="020B0604020202020204"/>
              </a:rPr>
              <a:t>Oppimisympäristöt </a:t>
            </a:r>
            <a:endParaRPr lang="fi-FI" sz="1800" dirty="0" smtClean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cs typeface="Arial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fi-FI" sz="1800" dirty="0">
                <a:solidFill>
                  <a:srgbClr val="0000BF"/>
                </a:solidFill>
                <a:latin typeface="Arial" panose="020B0604020202020204"/>
                <a:ea typeface="+mn-lt"/>
                <a:cs typeface="Arial" panose="020B0604020202020204"/>
              </a:rPr>
              <a:t>Leikkiin ja vuorovaikutukseen kannustava </a:t>
            </a:r>
            <a:r>
              <a:rPr lang="fi-FI" sz="1800" dirty="0" smtClean="0">
                <a:solidFill>
                  <a:srgbClr val="0000BF"/>
                </a:solidFill>
                <a:latin typeface="Arial" panose="020B0604020202020204"/>
                <a:ea typeface="+mn-lt"/>
                <a:cs typeface="Arial" panose="020B0604020202020204"/>
              </a:rPr>
              <a:t>yhteisö</a:t>
            </a:r>
            <a:r>
              <a:rPr lang="fi-FI" sz="1800" dirty="0">
                <a:solidFill>
                  <a:srgbClr val="0000BF"/>
                </a:solidFill>
                <a:latin typeface="Arial" panose="020B0604020202020204"/>
                <a:ea typeface="+mn-lt"/>
                <a:cs typeface="Arial" panose="020B0604020202020204"/>
              </a:rPr>
              <a:t> </a:t>
            </a:r>
            <a:endParaRPr lang="fi-FI" sz="1800" dirty="0" smtClean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fi-FI" sz="1800" dirty="0">
                <a:solidFill>
                  <a:srgbClr val="0000BF"/>
                </a:solidFill>
                <a:latin typeface="Arial" panose="020B0604020202020204"/>
                <a:ea typeface="+mn-lt"/>
                <a:cs typeface="Arial" panose="020B0604020202020204"/>
              </a:rPr>
              <a:t>Leikin </a:t>
            </a:r>
            <a:r>
              <a:rPr lang="fi-FI" sz="1800" dirty="0" smtClean="0">
                <a:solidFill>
                  <a:srgbClr val="0000BF"/>
                </a:solidFill>
                <a:latin typeface="Arial" panose="020B0604020202020204"/>
                <a:ea typeface="+mn-lt"/>
                <a:cs typeface="Arial" panose="020B0604020202020204"/>
              </a:rPr>
              <a:t>merkitys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cs typeface="Arial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endParaRPr lang="fi-FI" sz="1800" dirty="0">
              <a:solidFill>
                <a:srgbClr val="0000BF"/>
              </a:solidFill>
              <a:latin typeface="Arial" panose="020B0604020202020204"/>
              <a:cs typeface="Arial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fi-FI" sz="1800" dirty="0">
                <a:solidFill>
                  <a:srgbClr val="0000BF"/>
                </a:solidFill>
                <a:latin typeface="Arial" panose="020B0604020202020204"/>
                <a:cs typeface="Arial"/>
              </a:rPr>
              <a:t>Oppiva yhteisö toimintakulttuurin </a:t>
            </a:r>
            <a:r>
              <a:rPr lang="fi-FI" sz="1800" dirty="0" smtClean="0">
                <a:solidFill>
                  <a:srgbClr val="0000BF"/>
                </a:solidFill>
                <a:latin typeface="Arial" panose="020B0604020202020204"/>
                <a:cs typeface="Arial"/>
              </a:rPr>
              <a:t>ytimenä</a:t>
            </a:r>
            <a:endParaRPr lang="fi-FI" sz="1800" dirty="0">
              <a:solidFill>
                <a:prstClr val="black"/>
              </a:solidFill>
              <a:latin typeface="Arial" panose="020B0604020202020204"/>
              <a:cs typeface="Arial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96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xmlns="" id="{132F3042-E1ED-4F63-931A-2C7A18D55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8224"/>
          </a:xfrm>
        </p:spPr>
        <p:txBody>
          <a:bodyPr>
            <a:normAutofit fontScale="90000"/>
          </a:bodyPr>
          <a:lstStyle/>
          <a:p>
            <a:r>
              <a:rPr lang="fi-FI" sz="3600" b="1" dirty="0" smtClean="0">
                <a:solidFill>
                  <a:srgbClr val="00D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Kannustamme hyviin kaveritaitoihin</a:t>
            </a:r>
            <a:endParaRPr lang="fi-FI" sz="3600" b="1" dirty="0">
              <a:solidFill>
                <a:srgbClr val="00D7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isällön paikkamerkki 9"/>
          <p:cNvSpPr>
            <a:spLocks noGrp="1"/>
          </p:cNvSpPr>
          <p:nvPr>
            <p:ph sz="half" idx="2"/>
          </p:nvPr>
        </p:nvSpPr>
        <p:spPr>
          <a:xfrm>
            <a:off x="4982073" y="1304342"/>
            <a:ext cx="66053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F3497F23-37D2-4BBE-9F68-A9F41A90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Toimintasuunnitelma 2021-2022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F97C2C26-5CF0-4D99-8C6A-72EA9CC5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98786F-F955-487D-B720-0C6F14D9C1B4}" type="slidenum">
              <a:rPr kumimoji="0" lang="fi-FI" sz="13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sz="half" idx="1"/>
          </p:nvPr>
        </p:nvSpPr>
        <p:spPr>
          <a:xfrm>
            <a:off x="838200" y="1042737"/>
            <a:ext cx="10515600" cy="5134226"/>
          </a:xfrm>
        </p:spPr>
        <p:txBody>
          <a:bodyPr>
            <a:normAutofit/>
          </a:bodyPr>
          <a:lstStyle/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9019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xmlns="" id="{132F3042-E1ED-4F63-931A-2C7A18D55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6"/>
            <a:ext cx="10734964" cy="498224"/>
          </a:xfrm>
        </p:spPr>
        <p:txBody>
          <a:bodyPr>
            <a:noAutofit/>
          </a:bodyPr>
          <a:lstStyle/>
          <a:p>
            <a:r>
              <a:rPr lang="fi-FI" sz="2800" b="1" dirty="0" smtClean="0">
                <a:solidFill>
                  <a:srgbClr val="00D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Tasa-arvoinen ja yhdenvertainen varhaiskasvatus ja esiopetus</a:t>
            </a:r>
            <a:endParaRPr lang="fi-FI" sz="2800" b="1" dirty="0">
              <a:solidFill>
                <a:srgbClr val="00D7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isällön paikkamerkki 9"/>
          <p:cNvSpPr>
            <a:spLocks noGrp="1"/>
          </p:cNvSpPr>
          <p:nvPr>
            <p:ph sz="half" idx="2"/>
          </p:nvPr>
        </p:nvSpPr>
        <p:spPr>
          <a:xfrm>
            <a:off x="4982073" y="1304342"/>
            <a:ext cx="66053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F3497F23-37D2-4BBE-9F68-A9F41A90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Toimintasuunnitelma 2021-2022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F97C2C26-5CF0-4D99-8C6A-72EA9CC5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98786F-F955-487D-B720-0C6F14D9C1B4}" type="slidenum">
              <a:rPr kumimoji="0" lang="fi-FI" sz="13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sz="half" idx="1"/>
          </p:nvPr>
        </p:nvSpPr>
        <p:spPr>
          <a:xfrm>
            <a:off x="766618" y="1042737"/>
            <a:ext cx="10587182" cy="5134226"/>
          </a:xfrm>
        </p:spPr>
        <p:txBody>
          <a:bodyPr>
            <a:normAutofit/>
          </a:bodyPr>
          <a:lstStyle/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1122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xmlns="" id="{132F3042-E1ED-4F63-931A-2C7A18D55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6"/>
            <a:ext cx="10734964" cy="498224"/>
          </a:xfrm>
        </p:spPr>
        <p:txBody>
          <a:bodyPr>
            <a:noAutofit/>
          </a:bodyPr>
          <a:lstStyle/>
          <a:p>
            <a:r>
              <a:rPr lang="fi-FI" sz="3200" b="1" dirty="0" smtClean="0">
                <a:solidFill>
                  <a:srgbClr val="00D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Toimintakauden tavoitteet</a:t>
            </a:r>
            <a:endParaRPr lang="fi-FI" sz="3200" b="1" dirty="0">
              <a:solidFill>
                <a:srgbClr val="00D7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isällön paikkamerkki 9"/>
          <p:cNvSpPr>
            <a:spLocks noGrp="1"/>
          </p:cNvSpPr>
          <p:nvPr>
            <p:ph sz="half" idx="2"/>
          </p:nvPr>
        </p:nvSpPr>
        <p:spPr>
          <a:xfrm>
            <a:off x="4982073" y="1304342"/>
            <a:ext cx="66053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F3497F23-37D2-4BBE-9F68-A9F41A90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Toimintasuunnitelma 2021-2022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F97C2C26-5CF0-4D99-8C6A-72EA9CC5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98786F-F955-487D-B720-0C6F14D9C1B4}" type="slidenum">
              <a:rPr kumimoji="0" lang="fi-FI" sz="13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sz="half" idx="1"/>
          </p:nvPr>
        </p:nvSpPr>
        <p:spPr>
          <a:xfrm>
            <a:off x="766618" y="1042737"/>
            <a:ext cx="10587182" cy="5134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/>
              <a:t>Yhteinen tavoite</a:t>
            </a:r>
            <a:r>
              <a:rPr lang="fi-FI" sz="2400" b="1" dirty="0" smtClean="0"/>
              <a:t>:</a:t>
            </a:r>
            <a:endParaRPr lang="fi-FI" sz="1800" dirty="0"/>
          </a:p>
          <a:p>
            <a:pPr marL="457200" lvl="1" indent="0">
              <a:buNone/>
            </a:pPr>
            <a:r>
              <a:rPr lang="fi-FI" sz="2000" dirty="0"/>
              <a:t>Päiväkodin jokaisen lapsiryhmän pedagogisen toiminnan suunnittelua, </a:t>
            </a:r>
            <a:r>
              <a:rPr lang="fi-FI" sz="2000" dirty="0" smtClean="0"/>
              <a:t>pedagogista dokumentointia  </a:t>
            </a:r>
            <a:r>
              <a:rPr lang="fi-FI" sz="2000" dirty="0"/>
              <a:t>ja pedagogisen toiminnan systemaattista arviointia vahvistetaan toimintavuoden 2021-2022 aikana.</a:t>
            </a:r>
            <a:endParaRPr lang="fi-FI" sz="1800" b="1" dirty="0"/>
          </a:p>
          <a:p>
            <a:pPr marL="0" indent="0">
              <a:buNone/>
            </a:pPr>
            <a:endParaRPr lang="fi-FI" sz="1800" b="1" dirty="0"/>
          </a:p>
          <a:p>
            <a:pPr marL="0" indent="0">
              <a:buNone/>
            </a:pPr>
            <a:r>
              <a:rPr lang="fi-FI" sz="2400" b="1" dirty="0"/>
              <a:t>Yksikön toimintakaudelle asettamat omat tavoitteet (1-3</a:t>
            </a:r>
            <a:r>
              <a:rPr lang="fi-FI" sz="2400" b="1" dirty="0" smtClean="0"/>
              <a:t>):</a:t>
            </a:r>
            <a:endParaRPr lang="fi-FI" sz="2400" b="1" dirty="0"/>
          </a:p>
          <a:p>
            <a:pPr marL="0" indent="0">
              <a:buNone/>
            </a:pPr>
            <a:r>
              <a:rPr lang="fi-FI" sz="2000" dirty="0" smtClean="0"/>
              <a:t>1. Xx</a:t>
            </a:r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r>
              <a:rPr lang="fi-FI" sz="2000" dirty="0" smtClean="0"/>
              <a:t>2. Xx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smtClean="0"/>
              <a:t>3. Xx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7176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xmlns="" id="{132F3042-E1ED-4F63-931A-2C7A18D55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284835"/>
            <a:ext cx="10839252" cy="498224"/>
          </a:xfrm>
        </p:spPr>
        <p:txBody>
          <a:bodyPr>
            <a:noAutofit/>
          </a:bodyPr>
          <a:lstStyle/>
          <a:p>
            <a:r>
              <a:rPr lang="fi-FI" sz="2400" b="1" dirty="0" smtClean="0">
                <a:solidFill>
                  <a:srgbClr val="00D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Lapsen polku varhaiskasvatuksesta esiopetukseen ja perusopetukseen</a:t>
            </a:r>
            <a:endParaRPr lang="fi-FI" sz="2400" b="1" dirty="0">
              <a:solidFill>
                <a:srgbClr val="00D7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isällön paikkamerkki 9"/>
          <p:cNvSpPr>
            <a:spLocks noGrp="1"/>
          </p:cNvSpPr>
          <p:nvPr>
            <p:ph sz="half" idx="2"/>
          </p:nvPr>
        </p:nvSpPr>
        <p:spPr>
          <a:xfrm>
            <a:off x="4982073" y="1304342"/>
            <a:ext cx="66053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F3497F23-37D2-4BBE-9F68-A9F41A90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Toimintasuunnitelma 2021-2022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F97C2C26-5CF0-4D99-8C6A-72EA9CC5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98786F-F955-487D-B720-0C6F14D9C1B4}" type="slidenum">
              <a:rPr kumimoji="0" lang="fi-FI" sz="13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sz="half" idx="1"/>
          </p:nvPr>
        </p:nvSpPr>
        <p:spPr>
          <a:xfrm>
            <a:off x="748145" y="1042737"/>
            <a:ext cx="10839252" cy="5134226"/>
          </a:xfrm>
        </p:spPr>
        <p:txBody>
          <a:bodyPr>
            <a:normAutofit/>
          </a:bodyPr>
          <a:lstStyle/>
          <a:p>
            <a:r>
              <a:rPr lang="fi-FI" sz="2000" dirty="0">
                <a:cs typeface="Arial"/>
              </a:rPr>
              <a:t>Yksikössä sovitut käytännöt lapsen </a:t>
            </a:r>
            <a:r>
              <a:rPr lang="fi-FI" sz="2000" dirty="0" smtClean="0">
                <a:cs typeface="Arial"/>
              </a:rPr>
              <a:t>aloittaessa</a:t>
            </a:r>
            <a:endParaRPr lang="fi-FI" sz="2000" dirty="0">
              <a:cs typeface="Arial"/>
            </a:endParaRPr>
          </a:p>
          <a:p>
            <a:pPr marL="0" indent="0">
              <a:buNone/>
            </a:pPr>
            <a:endParaRPr lang="fi-FI" sz="2000" dirty="0" smtClean="0">
              <a:ea typeface="+mn-lt"/>
              <a:cs typeface="Arial"/>
            </a:endParaRPr>
          </a:p>
          <a:p>
            <a:pPr marL="0" indent="0">
              <a:buNone/>
            </a:pPr>
            <a:endParaRPr lang="fi-FI" sz="2000" dirty="0">
              <a:ea typeface="+mn-lt"/>
              <a:cs typeface="Arial"/>
            </a:endParaRPr>
          </a:p>
          <a:p>
            <a:r>
              <a:rPr lang="fi-FI" sz="2000" dirty="0">
                <a:ea typeface="+mn-lt"/>
                <a:cs typeface="Arial"/>
              </a:rPr>
              <a:t>Lapsiryhmien muodostaminen</a:t>
            </a:r>
          </a:p>
          <a:p>
            <a:pPr marL="0" indent="0">
              <a:buNone/>
            </a:pPr>
            <a:endParaRPr lang="fi-FI" sz="2000" dirty="0">
              <a:ea typeface="+mn-lt"/>
              <a:cs typeface="Arial"/>
            </a:endParaRPr>
          </a:p>
          <a:p>
            <a:pPr marL="0" indent="0">
              <a:buNone/>
            </a:pPr>
            <a:endParaRPr lang="fi-FI" sz="2000" dirty="0">
              <a:ea typeface="+mn-lt"/>
              <a:cs typeface="Arial"/>
            </a:endParaRPr>
          </a:p>
          <a:p>
            <a:r>
              <a:rPr lang="fi-FI" sz="2000" dirty="0">
                <a:ea typeface="+mn-lt"/>
                <a:cs typeface="Arial"/>
              </a:rPr>
              <a:t>Ryhmästä toiseen siirtyminen ja opinpolun jatkumo (myös yhteistyö huoltajien kanssa)</a:t>
            </a:r>
          </a:p>
          <a:p>
            <a:pPr marL="0" indent="0">
              <a:buNone/>
            </a:pPr>
            <a:endParaRPr lang="fi-FI" sz="2000" dirty="0" smtClean="0">
              <a:ea typeface="+mn-lt"/>
              <a:cs typeface="+mn-lt"/>
            </a:endParaRPr>
          </a:p>
          <a:p>
            <a:pPr marL="0" indent="0">
              <a:buNone/>
            </a:pPr>
            <a:endParaRPr lang="fi-FI" sz="2000" dirty="0">
              <a:ea typeface="+mn-lt"/>
              <a:cs typeface="+mn-lt"/>
            </a:endParaRPr>
          </a:p>
          <a:p>
            <a:r>
              <a:rPr lang="fi-FI" sz="2000" dirty="0">
                <a:cs typeface="Arial"/>
              </a:rPr>
              <a:t>Lapsen vasun ja </a:t>
            </a:r>
            <a:r>
              <a:rPr lang="fi-FI" sz="2000" dirty="0" err="1">
                <a:cs typeface="Arial"/>
              </a:rPr>
              <a:t>Leopsin</a:t>
            </a:r>
            <a:r>
              <a:rPr lang="fi-FI" sz="2000" dirty="0">
                <a:cs typeface="Arial"/>
              </a:rPr>
              <a:t> laadintaan liittyvät yhteiset toimintatavat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3585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xmlns="" id="{132F3042-E1ED-4F63-931A-2C7A18D55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6"/>
            <a:ext cx="10734964" cy="498224"/>
          </a:xfrm>
        </p:spPr>
        <p:txBody>
          <a:bodyPr>
            <a:noAutofit/>
          </a:bodyPr>
          <a:lstStyle/>
          <a:p>
            <a:r>
              <a:rPr lang="fi-FI" sz="2800" b="1" dirty="0" smtClean="0">
                <a:solidFill>
                  <a:srgbClr val="00D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Viestintä ja yhteistyö</a:t>
            </a:r>
            <a:endParaRPr lang="fi-FI" sz="2800" b="1" dirty="0">
              <a:solidFill>
                <a:srgbClr val="00D7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isällön paikkamerkki 9"/>
          <p:cNvSpPr>
            <a:spLocks noGrp="1"/>
          </p:cNvSpPr>
          <p:nvPr>
            <p:ph sz="half" idx="2"/>
          </p:nvPr>
        </p:nvSpPr>
        <p:spPr>
          <a:xfrm>
            <a:off x="4982073" y="1304342"/>
            <a:ext cx="66053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endParaRPr lang="fi-FI" sz="1800" dirty="0">
              <a:solidFill>
                <a:prstClr val="black"/>
              </a:solidFill>
              <a:latin typeface="Arial" panose="020B0604020202020204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F3497F23-37D2-4BBE-9F68-A9F41A90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Toimintasuunnitelma 2021-2022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F97C2C26-5CF0-4D99-8C6A-72EA9CC5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98786F-F955-487D-B720-0C6F14D9C1B4}" type="slidenum">
              <a:rPr kumimoji="0" lang="fi-FI" sz="13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sz="half" idx="1"/>
          </p:nvPr>
        </p:nvSpPr>
        <p:spPr>
          <a:xfrm>
            <a:off x="766618" y="1042737"/>
            <a:ext cx="10587182" cy="5134226"/>
          </a:xfrm>
        </p:spPr>
        <p:txBody>
          <a:bodyPr>
            <a:normAutofit/>
          </a:bodyPr>
          <a:lstStyle/>
          <a:p>
            <a:r>
              <a:rPr lang="fi-FI" sz="2000" dirty="0">
                <a:cs typeface="Arial"/>
              </a:rPr>
              <a:t>Miten viestintä huoltajille toteutetaan yksikössä:</a:t>
            </a:r>
          </a:p>
          <a:p>
            <a:pPr marL="0" indent="0">
              <a:buNone/>
            </a:pPr>
            <a:endParaRPr lang="fi-FI" sz="2000" dirty="0">
              <a:cs typeface="Arial"/>
            </a:endParaRPr>
          </a:p>
          <a:p>
            <a:pPr marL="0" indent="0">
              <a:buNone/>
            </a:pPr>
            <a:endParaRPr lang="fi-FI" sz="2000" dirty="0">
              <a:cs typeface="Arial"/>
            </a:endParaRPr>
          </a:p>
          <a:p>
            <a:pPr marL="0" indent="0">
              <a:buNone/>
            </a:pPr>
            <a:endParaRPr lang="fi-FI" sz="2000" dirty="0">
              <a:cs typeface="Arial"/>
            </a:endParaRPr>
          </a:p>
          <a:p>
            <a:r>
              <a:rPr lang="fi-FI" sz="2000" dirty="0">
                <a:cs typeface="Arial"/>
              </a:rPr>
              <a:t>Miten huoltajien on mahdollista osallistua toiminnan suunnitteluun, arviointiin ja toteuttamiseen sekä muu huoltajien kanssa tehtävä yhteistyö:</a:t>
            </a:r>
          </a:p>
          <a:p>
            <a:endParaRPr lang="fi-FI" sz="2000" dirty="0">
              <a:cs typeface="Arial"/>
            </a:endParaRPr>
          </a:p>
          <a:p>
            <a:pPr marL="0" indent="0">
              <a:buNone/>
            </a:pPr>
            <a:endParaRPr lang="fi-FI" sz="2000" dirty="0" smtClean="0">
              <a:cs typeface="Arial"/>
            </a:endParaRPr>
          </a:p>
          <a:p>
            <a:pPr marL="0" indent="0">
              <a:buNone/>
            </a:pPr>
            <a:endParaRPr lang="fi-FI" sz="2000" dirty="0">
              <a:cs typeface="Arial"/>
            </a:endParaRPr>
          </a:p>
          <a:p>
            <a:r>
              <a:rPr lang="fi-FI" sz="2000" dirty="0">
                <a:cs typeface="Arial"/>
              </a:rPr>
              <a:t>Miten toteutetaan toiminnan pedagogista dokumentointia ja miten toimintaa arvioidaan yhdessä lasten ja huoltajien kanssa:</a:t>
            </a:r>
            <a:endParaRPr lang="fi-FI" sz="2000" dirty="0">
              <a:ea typeface="+mn-lt"/>
              <a:cs typeface="+mn-lt"/>
            </a:endParaRPr>
          </a:p>
          <a:p>
            <a:endParaRPr lang="fi-FI" dirty="0">
              <a:cs typeface="Arial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55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625</Words>
  <Application>Microsoft Office PowerPoint</Application>
  <PresentationFormat>Widescreen</PresentationFormat>
  <Paragraphs>134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Toimintasuunnitelma 2021-2022 Oulunkylän englanninkielinen päiväkoti </vt:lpstr>
      <vt:lpstr>Yksikön toimintakulttuuri </vt:lpstr>
      <vt:lpstr>Kannustamme hyviin kaveritaitoihin</vt:lpstr>
      <vt:lpstr>Tasa-arvoinen ja yhdenvertainen varhaiskasvatus ja esiopetus</vt:lpstr>
      <vt:lpstr>Toimintakauden tavoitteet</vt:lpstr>
      <vt:lpstr>Lapsen polku varhaiskasvatuksesta esiopetukseen ja perusopetukseen</vt:lpstr>
      <vt:lpstr>Viestintä ja yhteistyö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Toimintasuunnitelma 2021-2022 Varhaiskasvatusyksikkö xx</dc:title>
  <dc:creator>Auer Johanna</dc:creator>
  <cp:lastModifiedBy>Microsoft account</cp:lastModifiedBy>
  <cp:revision>7</cp:revision>
  <dcterms:created xsi:type="dcterms:W3CDTF">2021-05-07T09:00:56Z</dcterms:created>
  <dcterms:modified xsi:type="dcterms:W3CDTF">2021-09-24T06:37:39Z</dcterms:modified>
</cp:coreProperties>
</file>